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74" r:id="rId3"/>
    <p:sldId id="259" r:id="rId4"/>
    <p:sldId id="258" r:id="rId5"/>
    <p:sldId id="270" r:id="rId6"/>
    <p:sldId id="272" r:id="rId7"/>
    <p:sldId id="271" r:id="rId8"/>
    <p:sldId id="262" r:id="rId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AF3EA8-C173-4C23-97A8-7AC359D38847}" v="5" dt="2023-10-29T19:13:53.237"/>
  </p1510:revLst>
</p1510:revInfo>
</file>

<file path=ppt/tableStyles.xml><?xml version="1.0" encoding="utf-8"?>
<a:tblStyleLst xmlns:a="http://schemas.openxmlformats.org/drawingml/2006/main" def="{9F0DC882-657B-4F1F-9F86-B78697D2ACD4}">
  <a:tblStyle styleId="{9F0DC882-657B-4F1F-9F86-B78697D2AC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7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Counting</a:t>
            </a:r>
            <a:r>
              <a:rPr lang="en-US" dirty="0"/>
              <a:t> </a:t>
            </a:r>
            <a:r>
              <a:rPr lang="en-US" sz="3600" dirty="0"/>
              <a:t>Cards</a:t>
            </a:r>
            <a:r>
              <a:rPr lang="en-US" dirty="0"/>
              <a:t> </a:t>
            </a:r>
            <a:br>
              <a:rPr lang="en-US" dirty="0"/>
            </a:br>
            <a:r>
              <a:rPr lang="en-US" sz="3600" dirty="0"/>
              <a:t>but</a:t>
            </a:r>
            <a:r>
              <a:rPr lang="en-US" dirty="0"/>
              <a:t> </a:t>
            </a:r>
            <a:r>
              <a:rPr lang="en-US" sz="3600" dirty="0"/>
              <a:t>for Equities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u="sng" dirty="0"/>
              <a:t>Group 2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Joseph Amo Appiah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Etienne Brown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Joel Williams </a:t>
            </a:r>
          </a:p>
        </p:txBody>
      </p:sp>
      <p:pic>
        <p:nvPicPr>
          <p:cNvPr id="3" name="Picture 2" descr="A person in a suit&#10;&#10;Description automatically generated">
            <a:extLst>
              <a:ext uri="{FF2B5EF4-FFF2-40B4-BE49-F238E27FC236}">
                <a16:creationId xmlns:a16="http://schemas.microsoft.com/office/drawing/2014/main" id="{B80C4B69-0142-5104-7451-CAF89D18A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83675"/>
            <a:ext cx="4572000" cy="240480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C653-B304-187B-D01F-82588D90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BACKGROUND AND KEY TERMS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E285C-E8D0-D2AF-A727-3A5E4BC4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Efficient Market Hypothesis – States that asset prices reflect all available information</a:t>
            </a:r>
          </a:p>
          <a:p>
            <a:r>
              <a:rPr lang="en-US" dirty="0"/>
              <a:t>Price Action – A financial analysis and speculation that generates insights based solely on price movements.</a:t>
            </a:r>
          </a:p>
          <a:p>
            <a:r>
              <a:rPr lang="en-US" dirty="0"/>
              <a:t>Candlestick/Bar – A chart that shows the price movement of stock during a trading day.</a:t>
            </a:r>
          </a:p>
          <a:p>
            <a:r>
              <a:rPr lang="en-US" dirty="0"/>
              <a:t> Bullish – A rise in share prices.</a:t>
            </a:r>
          </a:p>
          <a:p>
            <a:r>
              <a:rPr lang="en-US" dirty="0"/>
              <a:t>Bearish – A fall in share prices.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9B47A-EA4D-3374-45E6-0CB2C152F7F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graph">
            <a:extLst>
              <a:ext uri="{FF2B5EF4-FFF2-40B4-BE49-F238E27FC236}">
                <a16:creationId xmlns:a16="http://schemas.microsoft.com/office/drawing/2014/main" id="{A860A63E-EF49-1385-2C91-FD7AAF04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87" y="1802831"/>
            <a:ext cx="4517147" cy="28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2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02375" y="5052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Hypothesis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dirty="0"/>
              <a:t>Just like card counting game in blackjack, when the dealer is dealing cards, you remember those important cards and use that information to make important decisions.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dirty="0"/>
              <a:t>Game of Probabilities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dirty="0"/>
              <a:t>We want to apply that same principle to equities and stocks.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dirty="0"/>
              <a:t>We created an auto trader that tested our hypothesis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7D21B-DECB-ABFF-5F6D-E5D8106F1995}"/>
              </a:ext>
            </a:extLst>
          </p:cNvPr>
          <p:cNvSpPr txBox="1"/>
          <p:nvPr/>
        </p:nvSpPr>
        <p:spPr>
          <a:xfrm>
            <a:off x="242714" y="2571750"/>
            <a:ext cx="4167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To Apply the concept of counting cards to price action trading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Display 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A plotly chart of our df before processing</a:t>
            </a:r>
            <a:endParaRPr sz="1800" dirty="0"/>
          </a:p>
        </p:txBody>
      </p:sp>
      <p:graphicFrame>
        <p:nvGraphicFramePr>
          <p:cNvPr id="82" name="Google Shape;82;p15"/>
          <p:cNvGraphicFramePr/>
          <p:nvPr/>
        </p:nvGraphicFramePr>
        <p:xfrm>
          <a:off x="5071481" y="4552231"/>
          <a:ext cx="3285800" cy="411323"/>
        </p:xfrm>
        <a:graphic>
          <a:graphicData uri="http://schemas.openxmlformats.org/drawingml/2006/table">
            <a:tbl>
              <a:tblPr>
                <a:noFill/>
                <a:tableStyleId>{9F0DC882-657B-4F1F-9F86-B78697D2ACD4}</a:tableStyleId>
              </a:tblPr>
              <a:tblGrid>
                <a:gridCol w="82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3" name="Google Shape;83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051" y="1985401"/>
            <a:ext cx="3621651" cy="24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DF344A-8E0B-E5DB-F8F4-5F1B500C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</p:spPr>
        <p:txBody>
          <a:bodyPr/>
          <a:lstStyle/>
          <a:p>
            <a:r>
              <a:rPr lang="en-US" sz="3600" dirty="0"/>
              <a:t>LIBRARIES USED IN THIS PROJECT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5D97CEE-2BEB-8BB0-1799-A0B5CF819E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99391"/>
            <a:ext cx="3837000" cy="5044109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API’s</a:t>
            </a:r>
          </a:p>
          <a:p>
            <a:r>
              <a:rPr lang="en-US" dirty="0"/>
              <a:t>OS</a:t>
            </a:r>
          </a:p>
          <a:p>
            <a:r>
              <a:rPr lang="en-US" dirty="0" err="1"/>
              <a:t>Hvplot</a:t>
            </a:r>
            <a:r>
              <a:rPr lang="en-US" dirty="0"/>
              <a:t> 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 err="1"/>
              <a:t>Plotly</a:t>
            </a:r>
            <a:r>
              <a:rPr lang="en-US" dirty="0"/>
              <a:t> (New Library)</a:t>
            </a:r>
          </a:p>
          <a:p>
            <a:r>
              <a:rPr lang="en-US" dirty="0" err="1"/>
              <a:t>dotenv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6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77F97A2-7891-BAE1-6A88-AD2EE001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</p:spPr>
        <p:txBody>
          <a:bodyPr/>
          <a:lstStyle/>
          <a:p>
            <a:r>
              <a:rPr lang="en-US" dirty="0"/>
              <a:t>SOME PLOTED GRAPHS IN THE CODE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FEBB995-C03B-B052-FC9E-C82EE6D50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7A4C88B-E4E1-8DC7-7AFF-D1CABA67FE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graph showing a line graph">
            <a:extLst>
              <a:ext uri="{FF2B5EF4-FFF2-40B4-BE49-F238E27FC236}">
                <a16:creationId xmlns:a16="http://schemas.microsoft.com/office/drawing/2014/main" id="{8F825EFE-03A3-757D-F1BF-2CC2BBB6B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301" y="1919076"/>
            <a:ext cx="4021798" cy="1374252"/>
          </a:xfrm>
          <a:prstGeom prst="rect">
            <a:avLst/>
          </a:prstGeom>
        </p:spPr>
      </p:pic>
      <p:pic>
        <p:nvPicPr>
          <p:cNvPr id="8" name="Picture 7" descr="A screen shot of a graph">
            <a:extLst>
              <a:ext uri="{FF2B5EF4-FFF2-40B4-BE49-F238E27FC236}">
                <a16:creationId xmlns:a16="http://schemas.microsoft.com/office/drawing/2014/main" id="{CD7364E9-5526-FB95-36C5-49705F59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50" y="3293328"/>
            <a:ext cx="3999750" cy="1335947"/>
          </a:xfrm>
          <a:prstGeom prst="rect">
            <a:avLst/>
          </a:prstGeom>
        </p:spPr>
      </p:pic>
      <p:pic>
        <p:nvPicPr>
          <p:cNvPr id="12" name="Picture 11" descr="A barcode diagram with numbers">
            <a:extLst>
              <a:ext uri="{FF2B5EF4-FFF2-40B4-BE49-F238E27FC236}">
                <a16:creationId xmlns:a16="http://schemas.microsoft.com/office/drawing/2014/main" id="{24CC47AA-887B-F50D-A920-888700F5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50" y="1784195"/>
            <a:ext cx="4000049" cy="1509132"/>
          </a:xfrm>
          <a:prstGeom prst="rect">
            <a:avLst/>
          </a:prstGeom>
        </p:spPr>
      </p:pic>
      <p:pic>
        <p:nvPicPr>
          <p:cNvPr id="15" name="Picture 14" descr="A bar code with numbers">
            <a:extLst>
              <a:ext uri="{FF2B5EF4-FFF2-40B4-BE49-F238E27FC236}">
                <a16:creationId xmlns:a16="http://schemas.microsoft.com/office/drawing/2014/main" id="{54E40258-D6C6-1F17-DD1F-7DE138ACD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51" y="3293327"/>
            <a:ext cx="4000048" cy="13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362FB5-0631-EFE5-6EE2-3D362F2D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</p:spPr>
        <p:txBody>
          <a:bodyPr/>
          <a:lstStyle/>
          <a:p>
            <a:r>
              <a:rPr lang="en-US" dirty="0"/>
              <a:t>           CODE RUNNING</a:t>
            </a:r>
          </a:p>
        </p:txBody>
      </p:sp>
    </p:spTree>
    <p:extLst>
      <p:ext uri="{BB962C8B-B14F-4D97-AF65-F5344CB8AC3E}">
        <p14:creationId xmlns:p14="http://schemas.microsoft.com/office/powerpoint/2010/main" val="375282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36" name="Google Shape;136;p19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i="1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Outcome Of The Code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i="1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Code completion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i="1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Code profitability or real world use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i="1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More work on Code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b="1" i="1" dirty="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600" dirty="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207</Words>
  <Application>Microsoft Office PowerPoint</Application>
  <PresentationFormat>On-screen Show (16:9)</PresentationFormat>
  <Paragraphs>41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Roboto</vt:lpstr>
      <vt:lpstr>Arial</vt:lpstr>
      <vt:lpstr>Material</vt:lpstr>
      <vt:lpstr>Counting Cards  but for Equities</vt:lpstr>
      <vt:lpstr>      BACKGROUND AND KEY TERMS</vt:lpstr>
      <vt:lpstr>Hypothesis </vt:lpstr>
      <vt:lpstr>Data Display </vt:lpstr>
      <vt:lpstr>LIBRARIES USED IN THIS PROJECT</vt:lpstr>
      <vt:lpstr>SOME PLOTED GRAPHS IN THE CODE</vt:lpstr>
      <vt:lpstr>           CODE RUNNING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Counting Cards  but for Equities</dc:title>
  <cp:lastModifiedBy>Joseph Amo Appiah</cp:lastModifiedBy>
  <cp:revision>4</cp:revision>
  <dcterms:modified xsi:type="dcterms:W3CDTF">2023-10-29T19:34:22Z</dcterms:modified>
</cp:coreProperties>
</file>